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shyam Silwal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8"/>
  </p:normalViewPr>
  <p:slideViewPr>
    <p:cSldViewPr snapToGrid="0">
      <p:cViewPr>
        <p:scale>
          <a:sx n="140" d="100"/>
          <a:sy n="140" d="100"/>
        </p:scale>
        <p:origin x="60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4-30T20:30:11.380" idx="1">
    <p:pos x="6000" y="0"/>
    <p:text>espresso/ we didnt have enouhg time</p:text>
  </p:cm>
  <p:cm authorId="0" dt="2018-04-30T20:30:11.380" idx="2">
    <p:pos x="6000" y="100"/>
    <p:text>those are our backend things we could test withoiut espresso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Brody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Brody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Brody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Vasilis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Vasilis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Brody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Arpit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Vasilis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Vasilis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Sakshyam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Vasilis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Yong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Sakshyam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Vasilis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Sakshyam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Brody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Brody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luminiumi/RaiderNAV/raw/master/app/release/app-release.ap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luminiumi/RaiderNAV/raw/master/app/release/app-release.ap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luminiumi/RaiderNAV/raw/master/app/release/app-release.ap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luminiumi/RaiderNAV/raw/master/app/release/app-release.apk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it.ly/2JBG55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uminiumi/RaiderNAV/raw/master/app/release/app-release.ap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luminiumi/RaiderNAV/raw/master/app/release/app-release.ap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luminiumi/RaiderNAV/raw/master/app/release/app-release.ap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luminiumi/RaiderNAV/raw/master/app/release/app-release.ap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luminiumi/RaiderNAV/raw/master/app/release/app-release.ap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-5886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RaiderNAV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030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Arpit Desai, Brody Williams, Michael Acosta, Sakshyam Silwal, Vasilis Vloutis, Yong Wu</a:t>
            </a: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185086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7: Getana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00" y="151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25" y="128825"/>
            <a:ext cx="5227176" cy="46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35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Design</a:t>
            </a: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856575"/>
            <a:ext cx="4004100" cy="3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RaiderNAV Architecture is based on a hybrid of the layered &amp; client-server architectural patterns.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app itself comprises the client side of the interaction and is itself composed of three layers: an interface layer, a logic layer, and a data layer.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server side is represented by the Google Maps API backend.  </a:t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501" y="329750"/>
            <a:ext cx="4402101" cy="41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</a:t>
            </a:r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709300" cy="3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Observer</a:t>
            </a:r>
            <a:r>
              <a:rPr lang="en" sz="1700"/>
              <a:t> - Interface layer Android activity classes are examples of the observer pattern</a:t>
            </a:r>
            <a:endParaRPr sz="17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Each presents information regarding saved schedules or other available options</a:t>
            </a:r>
            <a:endParaRPr sz="1700"/>
          </a:p>
          <a:p>
            <a:pPr marL="457200" lvl="0" indent="-3365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Are themselves decoupled from the stored information</a:t>
            </a:r>
            <a:endParaRPr sz="1700"/>
          </a:p>
          <a:p>
            <a:pPr marL="457200" lvl="0" indent="-3365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Allow the user to modify this data through an easy to use interface</a:t>
            </a:r>
            <a:endParaRPr sz="1700"/>
          </a:p>
          <a:p>
            <a:pPr marL="0" lv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 (cont.)</a:t>
            </a: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709300" cy="3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Singleton</a:t>
            </a:r>
            <a:r>
              <a:rPr lang="en" sz="1700"/>
              <a:t>  - AddressMap class</a:t>
            </a:r>
            <a:endParaRPr sz="170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 public final class that contains a private static HashMap “Coordinates”</a:t>
            </a:r>
            <a:endParaRPr sz="1700"/>
          </a:p>
          <a:p>
            <a:pPr marL="457200" lvl="0" indent="-3365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Maps building names and prefixes to geographic coordinates</a:t>
            </a:r>
            <a:endParaRPr sz="1700"/>
          </a:p>
          <a:p>
            <a:pPr marL="457200" lvl="0" indent="-3365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Is initialized  on app startup</a:t>
            </a:r>
            <a:endParaRPr sz="1700"/>
          </a:p>
          <a:p>
            <a:pPr marL="457200" lvl="0" indent="-3365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Utilized throughout the app via its public methods</a:t>
            </a:r>
            <a:endParaRPr sz="1700"/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155" name="Shape 1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 (cont.)</a:t>
            </a: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 dirty="0"/>
              <a:t>Composite </a:t>
            </a:r>
            <a:r>
              <a:rPr lang="en" sz="1700" dirty="0"/>
              <a:t> - </a:t>
            </a:r>
            <a:r>
              <a:rPr lang="en" sz="1700" dirty="0" err="1"/>
              <a:t>ScheduleSingleEntry</a:t>
            </a:r>
            <a:r>
              <a:rPr lang="en" sz="1700" dirty="0"/>
              <a:t>  &amp; </a:t>
            </a:r>
            <a:r>
              <a:rPr lang="en" sz="1700" dirty="0" err="1"/>
              <a:t>ScheduleEntryList</a:t>
            </a:r>
            <a:r>
              <a:rPr lang="en" sz="1700" dirty="0"/>
              <a:t>  classes</a:t>
            </a:r>
            <a:endParaRPr sz="1700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 err="1"/>
              <a:t>ScheduleSingleEntry</a:t>
            </a:r>
            <a:r>
              <a:rPr lang="en" sz="1700" dirty="0"/>
              <a:t> holds the attributes attached to a single course within a schedule: course name, building, start &amp; end times, and days the course is held.</a:t>
            </a:r>
            <a:endParaRPr sz="1700" dirty="0"/>
          </a:p>
          <a:p>
            <a:pPr marL="457200" lvl="0" indent="-3365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en" sz="1700" dirty="0" err="1"/>
              <a:t>ScheduleEntryList</a:t>
            </a:r>
            <a:r>
              <a:rPr lang="en" sz="1700" dirty="0"/>
              <a:t> further encapsulates all the courses contained in a single schedule into an </a:t>
            </a:r>
            <a:r>
              <a:rPr lang="en" sz="1700" dirty="0" err="1"/>
              <a:t>ArrayList</a:t>
            </a:r>
            <a:r>
              <a:rPr lang="en" sz="1700" dirty="0"/>
              <a:t>.</a:t>
            </a:r>
            <a:endParaRPr sz="1700" dirty="0"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 (cont.)</a:t>
            </a: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 dirty="0"/>
              <a:t>Adapter</a:t>
            </a:r>
            <a:r>
              <a:rPr lang="en" sz="1700" dirty="0"/>
              <a:t> - </a:t>
            </a:r>
            <a:r>
              <a:rPr lang="en" sz="1700" dirty="0" err="1"/>
              <a:t>InteractiveSELArrayAdapter</a:t>
            </a:r>
            <a:r>
              <a:rPr lang="en" sz="1700" dirty="0"/>
              <a:t> &amp; </a:t>
            </a:r>
            <a:r>
              <a:rPr lang="en" sz="1700" dirty="0" err="1"/>
              <a:t>InteractiveMasterListArrayAdapter</a:t>
            </a:r>
            <a:r>
              <a:rPr lang="en" sz="1700" dirty="0"/>
              <a:t> classes</a:t>
            </a:r>
            <a:endParaRPr sz="1700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457200" lvl="0" indent="-3365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Basically do what you would expect</a:t>
            </a:r>
            <a:endParaRPr sz="1700" dirty="0"/>
          </a:p>
          <a:p>
            <a:pPr marL="457200" lvl="0" indent="-3365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 err="1"/>
              <a:t>InteractiveSELArrayAdapter</a:t>
            </a:r>
            <a:r>
              <a:rPr lang="en" sz="1700" dirty="0"/>
              <a:t> converts array of </a:t>
            </a:r>
            <a:r>
              <a:rPr lang="en" sz="1700" i="1" dirty="0"/>
              <a:t>single courses</a:t>
            </a:r>
            <a:r>
              <a:rPr lang="en" sz="1700" dirty="0"/>
              <a:t> into format usable by interface layer to be displayed in </a:t>
            </a:r>
            <a:r>
              <a:rPr lang="en" sz="1700" dirty="0" err="1"/>
              <a:t>ListView</a:t>
            </a:r>
            <a:endParaRPr sz="1700" dirty="0"/>
          </a:p>
          <a:p>
            <a:pPr marL="457200" lvl="0" indent="-33655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●"/>
            </a:pPr>
            <a:r>
              <a:rPr lang="en" sz="1700" dirty="0" err="1"/>
              <a:t>InteractiveMasterListArrayAdapter</a:t>
            </a:r>
            <a:r>
              <a:rPr lang="en" sz="1700" dirty="0"/>
              <a:t> likewise facilitates displaying list of </a:t>
            </a:r>
            <a:r>
              <a:rPr lang="en" sz="1700" i="1" dirty="0"/>
              <a:t>schedules</a:t>
            </a:r>
            <a:endParaRPr sz="1700" dirty="0"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 err="1"/>
              <a:t>AddressMapUnitTest</a:t>
            </a:r>
            <a:r>
              <a:rPr lang="en" dirty="0"/>
              <a:t>: 		8/8 unit tests passed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 err="1"/>
              <a:t>ScheduleEntryListUnitTest</a:t>
            </a:r>
            <a:r>
              <a:rPr lang="en" dirty="0"/>
              <a:t>: 	10/10 unit tests passed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 err="1"/>
              <a:t>ScheduleSingleEntryUnitTest</a:t>
            </a:r>
            <a:r>
              <a:rPr lang="en" dirty="0"/>
              <a:t>: 	13/13 unit tests passed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Also </a:t>
            </a:r>
            <a:r>
              <a:rPr lang="en" dirty="0" err="1"/>
              <a:t>TravisCI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No UI unit tests (a la Espresso)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Acceptance Testing</a:t>
            </a: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Criteria</a:t>
            </a:r>
            <a:r>
              <a:rPr lang="en" dirty="0"/>
              <a:t>: 		User stories 1-6, 8, 10-16, 21, 24, 29-30 implemented</a:t>
            </a:r>
            <a:endParaRPr dirty="0"/>
          </a:p>
          <a:p>
            <a:pPr marL="9144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Usability test score represents &gt;= 90% success rate</a:t>
            </a:r>
            <a:endParaRPr dirty="0"/>
          </a:p>
          <a:p>
            <a:pPr marL="914400" lvl="0" indent="45720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/>
              <a:t>Results</a:t>
            </a:r>
            <a:r>
              <a:rPr lang="en" dirty="0"/>
              <a:t>: 		User stories 1-5, 8, 19, 21, 24, 29-30 implemented</a:t>
            </a:r>
            <a:endParaRPr dirty="0"/>
          </a:p>
          <a:p>
            <a:pPr marL="91440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92.8% success rate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 dirty="0"/>
              <a:t>Decision</a:t>
            </a:r>
            <a:r>
              <a:rPr lang="en" dirty="0"/>
              <a:t>: 	Rejected. User stories 6 and 10-16 not implemented.</a:t>
            </a:r>
            <a:endParaRPr dirty="0"/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Testing</a:t>
            </a: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of 13 use cases were tested</a:t>
            </a:r>
            <a:endParaRPr/>
          </a:p>
          <a:p>
            <a:pPr marL="457200" lvl="0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of them passed</a:t>
            </a:r>
            <a:endParaRPr/>
          </a:p>
          <a:p>
            <a:pPr marL="457200" lvl="0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bugs were found</a:t>
            </a:r>
            <a:endParaRPr/>
          </a:p>
          <a:p>
            <a:pPr marL="457200" lvl="0" indent="0">
              <a:spcBef>
                <a:spcPts val="1000"/>
              </a:spcBef>
              <a:spcAft>
                <a:spcPts val="1600"/>
              </a:spcAft>
              <a:buNone/>
            </a:pPr>
            <a:r>
              <a:rPr lang="en"/>
              <a:t>     Example: Time-overlapped courses should not be saved.</a:t>
            </a: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Summary</a:t>
            </a: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unit tests passed</a:t>
            </a:r>
            <a:endParaRPr/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 testing shows that most alternatives have been well-addressed </a:t>
            </a:r>
            <a:endParaRPr/>
          </a:p>
          <a:p>
            <a: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 does not yet meet criteria set during acceptance testing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All implemented features and functionality have been done well, but significant components still need to be completed before release.</a:t>
            </a: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RaiderNAV?</a:t>
            </a: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RaiderNAV is an Android-only application and is intended to provide college students at Texas Tech University with a better way to find their classes, navigate through campus, and schedule their day.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Knows where every building on campus is</a:t>
            </a:r>
            <a:endParaRPr/>
          </a:p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GPS-guided directions and map</a:t>
            </a:r>
            <a:endParaRPr/>
          </a:p>
          <a:p>
            <a:pPr marL="457200" lvl="0" indent="-34290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Has an (in progress) class schedule builder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Privacy/Security Concerns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Objective: Privacy by Design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Collect only the minimum information (i.e., location) necessary to do our job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transmit what/to whom is necessary (i.e., locations to Google)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Encrypt all transmissions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Store everything else (e.g., schedules) locally and securely</a:t>
            </a:r>
            <a:endParaRPr/>
          </a:p>
          <a:p>
            <a:pPr marL="45720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Empower the user with knowledge of and control over information</a:t>
            </a: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Privacy/Security Concerns (cont.)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Hurdles</a:t>
            </a:r>
            <a:endParaRPr dirty="0"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	Imported libraries (Google Maps) request unnecessary permissions:</a:t>
            </a:r>
            <a:endParaRPr dirty="0"/>
          </a:p>
          <a:p>
            <a:pPr marL="9144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Identification, Phone, Shell, Contacts, Email</a:t>
            </a:r>
            <a:endParaRPr lang="en-US" dirty="0"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Time Constraints</a:t>
            </a:r>
          </a:p>
          <a:p>
            <a:pPr marL="9144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Prohibitive to implementing improved privacy features and seeking alternative libraries</a:t>
            </a:r>
            <a:endParaRPr dirty="0"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19" name="Shape 2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11700" y="16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</a:t>
            </a: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250" y="855974"/>
            <a:ext cx="2397325" cy="42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450" y="855975"/>
            <a:ext cx="2346724" cy="4171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0450" y="830375"/>
            <a:ext cx="2328425" cy="43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120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</a:t>
            </a:r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50" y="776400"/>
            <a:ext cx="2518949" cy="428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175" y="739425"/>
            <a:ext cx="2381451" cy="42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975" y="739425"/>
            <a:ext cx="2381457" cy="423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Ups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522025"/>
            <a:ext cx="2255299" cy="45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4">
            <a:alphaModFix/>
          </a:blip>
          <a:srcRect r="-20293"/>
          <a:stretch/>
        </p:blipFill>
        <p:spPr>
          <a:xfrm>
            <a:off x="2255300" y="522025"/>
            <a:ext cx="2616451" cy="45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0450" y="522025"/>
            <a:ext cx="2414224" cy="45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4675" y="522025"/>
            <a:ext cx="2253074" cy="441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190425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Kanban Board</a:t>
            </a:r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600388"/>
            <a:ext cx="8520600" cy="39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Management Plan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Eighteen </a:t>
            </a:r>
            <a:r>
              <a:rPr lang="en" i="1"/>
              <a:t>glorious</a:t>
            </a:r>
            <a:r>
              <a:rPr lang="en"/>
              <a:t> pages of IEEE 828-2005 compatible rules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a nutshell: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Loose formality/application under time constraints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Defines SCM duties of each scrum role (casually observed)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Defines baselines (and their procedures) around deliverables</a:t>
            </a:r>
            <a:endParaRPr/>
          </a:p>
          <a:p>
            <a:pPr marL="45720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Describes how each item is controlled for change, including itself</a:t>
            </a: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38" y="1744476"/>
            <a:ext cx="7852725" cy="23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63" y="2066850"/>
            <a:ext cx="730567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0" y="1410325"/>
            <a:ext cx="443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Backlog form continued: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 from Proposal</a:t>
            </a:r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Unscheduled navigation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Added 15 user stories (21-35)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example: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 case 30: As a user, I want to be asked to verify before a schedule or course is deleted, so that I do not accidentally delete a schedule. (Implemented)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31: As a user, I want the ability to share a location with others who do not have the app, so that I can easily communicate an intended location to friends. (Not yet implemented)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Backlog</a:t>
            </a:r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51"/>
            <a:ext cx="9143998" cy="209539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Did What</a:t>
            </a:r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311700" y="105386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Almost Everyone: 		Scrum Master duties, Product Owner duties, 					Development, URN + SRS for implemented 					stories, Usability study</a:t>
            </a:r>
            <a:endParaRPr dirty="0"/>
          </a:p>
          <a:p>
            <a:pPr marL="1828800" lvl="0" indent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Brody: 				Architecture Design &amp; Design Patterns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Michael: 			Domain Model &amp; Detailed Design, Mockups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err="1"/>
              <a:t>Sakshyam</a:t>
            </a:r>
            <a:r>
              <a:rPr lang="en" dirty="0"/>
              <a:t>: 			Unit testing, Mockups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Vasilis: 				SCMP, Unit testing, Acceptance testing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Yong: 				Use Case testing</a:t>
            </a:r>
            <a:endParaRPr dirty="0"/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left?</a:t>
            </a:r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 stories still incomplete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Among those, the highest priority are…</a:t>
            </a:r>
            <a:endParaRPr/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-Adding a notification feature</a:t>
            </a:r>
            <a:endParaRPr/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-Sharing location among friends</a:t>
            </a:r>
            <a:endParaRPr/>
          </a:p>
          <a:p>
            <a:pPr marL="45720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-Adding food locations to the application</a:t>
            </a:r>
            <a:endParaRPr/>
          </a:p>
          <a:p>
            <a:pPr marL="45720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-Improving UI design</a:t>
            </a:r>
            <a:endParaRPr/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URL</a:t>
            </a:r>
            <a:endParaRPr/>
          </a:p>
        </p:txBody>
      </p:sp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324" name="Shape 324"/>
          <p:cNvSpPr txBox="1"/>
          <p:nvPr/>
        </p:nvSpPr>
        <p:spPr>
          <a:xfrm>
            <a:off x="2086500" y="2069200"/>
            <a:ext cx="49710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accent5"/>
                </a:solidFill>
                <a:hlinkClick r:id="rId4"/>
              </a:rPr>
              <a:t>https://bit.ly/2JBG55F</a:t>
            </a:r>
            <a:endParaRPr sz="3600">
              <a:solidFill>
                <a:schemeClr val="lt2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1.1.1 The system shall allow the user to add new courses to a schedule based on the name or prefix of the building, days of the week, and time of the class.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2.1.1 The system shall allow the user to save any created schedule with a user-given name.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2.1.2 The system shall maintain a list of scheduled events (e.g., individual courses) within each schedule.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5.1.1 The system shall intelligently determine the on-campus location of each of the user’s classes based only on the building name or prefix entered by the user during schedule input.</a:t>
            </a:r>
            <a:endParaRPr sz="14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6.1.1 The system shall dynamically generate the user’s route based on the selected schedule and time of day.</a:t>
            </a:r>
            <a:endParaRPr sz="1400"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2.2.1 The system shall not require more than 2 seconds to save a schedule, 95% of the time.</a:t>
            </a:r>
            <a:endParaRPr sz="16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4.3.1 The system shall store the user’s list of saved schedules in a single file not exceeding 25MB.</a:t>
            </a:r>
            <a:endParaRPr sz="16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5.3.1 The system shall correctly process all building to physical location mappings for a given schedule within 3 seconds, 95% of the time.</a:t>
            </a:r>
            <a:endParaRPr sz="16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8.2.1 The system must connect with Google Maps API, input the destinations, and respond to the users with the shortest route between classes in less than 5 seconds, 95% of the time.</a:t>
            </a:r>
            <a:endParaRPr sz="16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1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Total of 35 use cases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Example 1: User creates a new class schedule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</a:t>
            </a:r>
            <a:endParaRPr sz="11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User presses Create New Schedule button on the My Schedules screen.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The application prompts the user to enter the schedule name.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User inputs schedule name and presses OK.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The system adds the schedule to a visible list on the My Schedules screen.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Alternatives:</a:t>
            </a:r>
            <a:endParaRPr sz="11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3a. The user presses Cancel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3a.1 The system displays the My Schedules screen.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350" y="445013"/>
            <a:ext cx="4933950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(cont.)</a:t>
            </a: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4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Example 2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Calculate Shortest Route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Description:</a:t>
            </a:r>
            <a:endParaRPr sz="11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The user long presses to select a starting point on the map.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The system displays a marker over the user’s starting point on the map.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The user long presses to select a destination on the map.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The system displays a marker over the user’s destination on the map, along with a shortest-path between the two points.</a:t>
            </a:r>
            <a:endParaRPr sz="1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200" y="629375"/>
            <a:ext cx="49339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563" y="550825"/>
            <a:ext cx="5581426" cy="383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23400" y="1522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125" y="94325"/>
            <a:ext cx="4645501" cy="452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0" y="4616275"/>
            <a:ext cx="68466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https://github.com/aluminiumi/RaiderNAV/raw/master/app/release/app-release.apk</a:t>
            </a:r>
            <a:endParaRPr sz="1400"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1838</Words>
  <Application>Microsoft Macintosh PowerPoint</Application>
  <PresentationFormat>On-screen Show (16:9)</PresentationFormat>
  <Paragraphs>250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Times New Roman</vt:lpstr>
      <vt:lpstr>Simple Dark</vt:lpstr>
      <vt:lpstr>RaiderNAV</vt:lpstr>
      <vt:lpstr>What is RaiderNAV?</vt:lpstr>
      <vt:lpstr>Updates from Proposal</vt:lpstr>
      <vt:lpstr>Functional Requirements</vt:lpstr>
      <vt:lpstr>Non-functional Requirements</vt:lpstr>
      <vt:lpstr>Use Cases</vt:lpstr>
      <vt:lpstr>Use Cases (cont.)</vt:lpstr>
      <vt:lpstr>Domain  Model</vt:lpstr>
      <vt:lpstr>Detailed  Design  Model</vt:lpstr>
      <vt:lpstr>Detailed  Design  Model</vt:lpstr>
      <vt:lpstr>Architectural Design</vt:lpstr>
      <vt:lpstr>Design Patterns</vt:lpstr>
      <vt:lpstr>Design Patterns (cont.)</vt:lpstr>
      <vt:lpstr>Design Patterns (cont.)</vt:lpstr>
      <vt:lpstr>Design Patterns (cont.)</vt:lpstr>
      <vt:lpstr>Unit Testing</vt:lpstr>
      <vt:lpstr>Acceptance Testing</vt:lpstr>
      <vt:lpstr>Use Case Testing</vt:lpstr>
      <vt:lpstr>Testing Summary</vt:lpstr>
      <vt:lpstr>Privacy/Security Concerns</vt:lpstr>
      <vt:lpstr>Privacy/Security Concerns (cont.)</vt:lpstr>
      <vt:lpstr>Mock-up</vt:lpstr>
      <vt:lpstr>Mock-up</vt:lpstr>
      <vt:lpstr>Mock Ups </vt:lpstr>
      <vt:lpstr>Demo</vt:lpstr>
      <vt:lpstr>Kanban Board</vt:lpstr>
      <vt:lpstr>Configuration Management Plan</vt:lpstr>
      <vt:lpstr>Product Backlog</vt:lpstr>
      <vt:lpstr>Product Backlog</vt:lpstr>
      <vt:lpstr>Sprint Backlog</vt:lpstr>
      <vt:lpstr>Who Did What</vt:lpstr>
      <vt:lpstr>What is left?</vt:lpstr>
      <vt:lpstr>App URL</vt:lpstr>
      <vt:lpstr>Thanks!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RaiderNAV</dc:title>
  <cp:lastModifiedBy>Williams, Brody</cp:lastModifiedBy>
  <cp:revision>5</cp:revision>
  <dcterms:modified xsi:type="dcterms:W3CDTF">2018-05-01T15:08:17Z</dcterms:modified>
</cp:coreProperties>
</file>